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5149b91c21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5149b91c21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5149b91c21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5149b91c21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5149b91c21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5149b91c21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5149b91c21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5149b91c21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5149b91c21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5149b91c21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5149b91c21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5149b91c21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5149b91c21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5149b91c21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5149b91c21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5149b91c21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5149b91c2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5149b91c2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5149b91c21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5149b91c21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5149b91c2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5149b91c2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5149b91c2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5149b91c2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5149b91c2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5149b91c2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5149b91c21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5149b91c21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5149b91c21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5149b91c21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5149b91c21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5149b91c2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A Bill to Update Judicial Council Legal Code</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Raymond Alonso, Chairperson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Patching Up Loopholes - Contempt of Council</a:t>
            </a:r>
            <a:endParaRPr/>
          </a:p>
        </p:txBody>
      </p:sp>
      <p:sp>
        <p:nvSpPr>
          <p:cNvPr id="107" name="Google Shape;107;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AutoNum type="arabicPeriod"/>
            </a:pPr>
            <a:r>
              <a:rPr lang="en" sz="2400"/>
              <a:t>Our only counter-accountability measure is handicapped by a few words regarding when Contempt of Council is applied. </a:t>
            </a:r>
            <a:endParaRPr sz="2400"/>
          </a:p>
          <a:p>
            <a:pPr indent="-381000" lvl="1" marL="914400" rtl="0" algn="l">
              <a:spcBef>
                <a:spcPts val="0"/>
              </a:spcBef>
              <a:spcAft>
                <a:spcPts val="0"/>
              </a:spcAft>
              <a:buSzPts val="2400"/>
              <a:buAutoNum type="alphaLcPeriod"/>
            </a:pPr>
            <a:r>
              <a:rPr lang="en" sz="2400"/>
              <a:t>This will clear up confusion</a:t>
            </a:r>
            <a:endParaRPr sz="2400"/>
          </a:p>
          <a:p>
            <a:pPr indent="-381000" lvl="0" marL="457200" rtl="0" algn="l">
              <a:spcBef>
                <a:spcPts val="0"/>
              </a:spcBef>
              <a:spcAft>
                <a:spcPts val="0"/>
              </a:spcAft>
              <a:buSzPts val="2400"/>
              <a:buAutoNum type="arabicPeriod"/>
            </a:pPr>
            <a:r>
              <a:rPr lang="en" sz="2400"/>
              <a:t>For Executive Officers, it would be applied in accordance with succession rules until a suspension is removed. </a:t>
            </a:r>
            <a:endParaRPr sz="2400"/>
          </a:p>
          <a:p>
            <a:pPr indent="-381000" lvl="1" marL="914400" rtl="0" algn="l">
              <a:spcBef>
                <a:spcPts val="0"/>
              </a:spcBef>
              <a:spcAft>
                <a:spcPts val="0"/>
              </a:spcAft>
              <a:buSzPts val="2400"/>
              <a:buAutoNum type="alphaLcPeriod"/>
            </a:pPr>
            <a:r>
              <a:rPr lang="en" sz="2400"/>
              <a:t>To ensure that an important office, like the Presidency, is never functionally vacant.</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Patching Up Loopholes - Sub-Judicial Council</a:t>
            </a:r>
            <a:endParaRPr/>
          </a:p>
        </p:txBody>
      </p:sp>
      <p:sp>
        <p:nvSpPr>
          <p:cNvPr id="113" name="Google Shape;113;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AutoNum type="arabicPeriod"/>
            </a:pPr>
            <a:r>
              <a:rPr lang="en" sz="2400"/>
              <a:t>Office Hours</a:t>
            </a:r>
            <a:endParaRPr sz="2400"/>
          </a:p>
          <a:p>
            <a:pPr indent="-381000" lvl="1" marL="914400" rtl="0" algn="l">
              <a:spcBef>
                <a:spcPts val="0"/>
              </a:spcBef>
              <a:spcAft>
                <a:spcPts val="0"/>
              </a:spcAft>
              <a:buSzPts val="2400"/>
              <a:buAutoNum type="alphaLcPeriod"/>
            </a:pPr>
            <a:r>
              <a:rPr lang="en" sz="2400"/>
              <a:t>Made Office Hours posting for the Chairperson more clear</a:t>
            </a: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Patching Up Loopholes - Petitions</a:t>
            </a:r>
            <a:endParaRPr/>
          </a:p>
        </p:txBody>
      </p:sp>
      <p:sp>
        <p:nvSpPr>
          <p:cNvPr id="119" name="Google Shape;119;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AutoNum type="arabicPeriod"/>
            </a:pPr>
            <a:r>
              <a:rPr lang="en" sz="2400"/>
              <a:t>Fixed the serving issue of petitions.</a:t>
            </a:r>
            <a:endParaRPr sz="2400"/>
          </a:p>
          <a:p>
            <a:pPr indent="-381000" lvl="1" marL="914400" rtl="0" algn="l">
              <a:spcBef>
                <a:spcPts val="0"/>
              </a:spcBef>
              <a:spcAft>
                <a:spcPts val="0"/>
              </a:spcAft>
              <a:buSzPts val="2400"/>
              <a:buAutoNum type="alphaLcPeriod"/>
            </a:pPr>
            <a:r>
              <a:rPr lang="en" sz="2400"/>
              <a:t>Awkwardness of having to serve your opponent.</a:t>
            </a:r>
            <a:endParaRPr sz="2400"/>
          </a:p>
          <a:p>
            <a:pPr indent="-381000" lvl="0" marL="457200" rtl="0" algn="l">
              <a:spcBef>
                <a:spcPts val="0"/>
              </a:spcBef>
              <a:spcAft>
                <a:spcPts val="0"/>
              </a:spcAft>
              <a:buSzPts val="2400"/>
              <a:buAutoNum type="arabicPeriod"/>
            </a:pPr>
            <a:r>
              <a:rPr lang="en" sz="2400"/>
              <a:t>Clarified individuals eligible to submit a petition</a:t>
            </a:r>
            <a:endParaRPr sz="2400"/>
          </a:p>
          <a:p>
            <a:pPr indent="-381000" lvl="1" marL="914400" rtl="0" algn="l">
              <a:spcBef>
                <a:spcPts val="0"/>
              </a:spcBef>
              <a:spcAft>
                <a:spcPts val="0"/>
              </a:spcAft>
              <a:buSzPts val="2400"/>
              <a:buAutoNum type="alphaLcPeriod"/>
            </a:pPr>
            <a:r>
              <a:rPr lang="en" sz="2400"/>
              <a:t>“Active Affiliation” with the University</a:t>
            </a:r>
            <a:endParaRPr sz="2400"/>
          </a:p>
          <a:p>
            <a:pPr indent="0" lvl="0" marL="457200" rtl="0" algn="l">
              <a:spcBef>
                <a:spcPts val="1600"/>
              </a:spcBef>
              <a:spcAft>
                <a:spcPts val="1600"/>
              </a:spcAft>
              <a:buNone/>
            </a:pPr>
            <a:r>
              <a:t/>
            </a: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Patching Up Loopholes - Briefs</a:t>
            </a:r>
            <a:endParaRPr/>
          </a:p>
        </p:txBody>
      </p:sp>
      <p:sp>
        <p:nvSpPr>
          <p:cNvPr id="125" name="Google Shape;125;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AutoNum type="arabicPeriod"/>
            </a:pPr>
            <a:r>
              <a:rPr lang="en" sz="2400"/>
              <a:t>Fixed the serving issue of briefs</a:t>
            </a:r>
            <a:endParaRPr sz="2400"/>
          </a:p>
          <a:p>
            <a:pPr indent="-381000" lvl="1" marL="914400" rtl="0" algn="l">
              <a:spcBef>
                <a:spcPts val="0"/>
              </a:spcBef>
              <a:spcAft>
                <a:spcPts val="0"/>
              </a:spcAft>
              <a:buSzPts val="2400"/>
              <a:buAutoNum type="alphaLcPeriod"/>
            </a:pPr>
            <a:r>
              <a:rPr lang="en" sz="2400"/>
              <a:t>Same as with petitions</a:t>
            </a:r>
            <a:endParaRPr sz="2400"/>
          </a:p>
          <a:p>
            <a:pPr indent="-381000" lvl="0" marL="457200" rtl="0" algn="l">
              <a:spcBef>
                <a:spcPts val="0"/>
              </a:spcBef>
              <a:spcAft>
                <a:spcPts val="0"/>
              </a:spcAft>
              <a:buSzPts val="2400"/>
              <a:buAutoNum type="arabicPeriod"/>
            </a:pPr>
            <a:r>
              <a:rPr lang="en" sz="2400"/>
              <a:t>Clarified brief due dates</a:t>
            </a:r>
            <a:endParaRPr sz="2400"/>
          </a:p>
          <a:p>
            <a:pPr indent="0" lvl="0" marL="457200" rtl="0" algn="l">
              <a:spcBef>
                <a:spcPts val="1600"/>
              </a:spcBef>
              <a:spcAft>
                <a:spcPts val="1600"/>
              </a:spcAft>
              <a:buNone/>
            </a:pPr>
            <a:r>
              <a:t/>
            </a: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6"/>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New Projects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New Projects - Vice Chairperson</a:t>
            </a:r>
            <a:endParaRPr/>
          </a:p>
        </p:txBody>
      </p:sp>
      <p:sp>
        <p:nvSpPr>
          <p:cNvPr id="136" name="Google Shape;136;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AutoNum type="arabicPeriod"/>
            </a:pPr>
            <a:r>
              <a:rPr lang="en" sz="2400"/>
              <a:t>Creation of a Vice Chairperson of Judicial Council, internally decided and confirmed by Senate, to fulfill the roles of the Chairperson in their absence</a:t>
            </a:r>
            <a:endParaRPr sz="2400"/>
          </a:p>
          <a:p>
            <a:pPr indent="-381000" lvl="1" marL="914400" rtl="0" algn="l">
              <a:spcBef>
                <a:spcPts val="0"/>
              </a:spcBef>
              <a:spcAft>
                <a:spcPts val="0"/>
              </a:spcAft>
              <a:buSzPts val="2400"/>
              <a:buAutoNum type="alphaLcPeriod"/>
            </a:pPr>
            <a:r>
              <a:rPr lang="en" sz="2400"/>
              <a:t>Covers up big question that arises from recusal</a:t>
            </a:r>
            <a:endParaRPr sz="2400"/>
          </a:p>
          <a:p>
            <a:pPr indent="-381000" lvl="1" marL="914400" rtl="0" algn="l">
              <a:spcBef>
                <a:spcPts val="0"/>
              </a:spcBef>
              <a:spcAft>
                <a:spcPts val="0"/>
              </a:spcAft>
              <a:buSzPts val="2400"/>
              <a:buAutoNum type="alphaLcPeriod"/>
            </a:pPr>
            <a:r>
              <a:rPr lang="en" sz="2400"/>
              <a:t>⅔ majority to approve -- this is because they CAN be the Chairperson, so they should be confirmed by the same margin.</a:t>
            </a:r>
            <a:endParaRPr sz="24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New Projects - Clerks</a:t>
            </a:r>
            <a:endParaRPr/>
          </a:p>
        </p:txBody>
      </p:sp>
      <p:sp>
        <p:nvSpPr>
          <p:cNvPr id="142" name="Google Shape;142;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AutoNum type="arabicPeriod"/>
            </a:pPr>
            <a:r>
              <a:rPr lang="en" sz="2400"/>
              <a:t>Creation of clerks, accepted and dismissed on a quarterly basis, to help with the execution of judicial and administrative goals</a:t>
            </a:r>
            <a:endParaRPr sz="2400"/>
          </a:p>
          <a:p>
            <a:pPr indent="-381000" lvl="1" marL="914400" rtl="0" algn="l">
              <a:spcBef>
                <a:spcPts val="0"/>
              </a:spcBef>
              <a:spcAft>
                <a:spcPts val="0"/>
              </a:spcAft>
              <a:buSzPts val="2400"/>
              <a:buAutoNum type="alphaLcPeriod"/>
            </a:pPr>
            <a:r>
              <a:rPr lang="en" sz="2400"/>
              <a:t>Ties into accountability → Taking minutes</a:t>
            </a:r>
            <a:endParaRPr sz="2400"/>
          </a:p>
          <a:p>
            <a:pPr indent="-381000" lvl="1" marL="914400" rtl="0" algn="l">
              <a:spcBef>
                <a:spcPts val="0"/>
              </a:spcBef>
              <a:spcAft>
                <a:spcPts val="0"/>
              </a:spcAft>
              <a:buSzPts val="2400"/>
              <a:buAutoNum type="alphaLcPeriod"/>
            </a:pPr>
            <a:r>
              <a:rPr lang="en" sz="2400"/>
              <a:t>Ties into accessibility → Point of contact if wanting help with procedural question </a:t>
            </a:r>
            <a:endParaRPr sz="2400"/>
          </a:p>
          <a:p>
            <a:pPr indent="-381000" lvl="2" marL="1371600" rtl="0" algn="l">
              <a:spcBef>
                <a:spcPts val="0"/>
              </a:spcBef>
              <a:spcAft>
                <a:spcPts val="0"/>
              </a:spcAft>
              <a:buSzPts val="2400"/>
              <a:buAutoNum type="romanLcPeriod"/>
            </a:pPr>
            <a:r>
              <a:rPr lang="en" sz="2400"/>
              <a:t>AG handles legal code questions, not procedural ones</a:t>
            </a:r>
            <a:endParaRPr sz="24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a:t>
            </a:r>
            <a:endParaRPr/>
          </a:p>
        </p:txBody>
      </p:sp>
      <p:sp>
        <p:nvSpPr>
          <p:cNvPr id="148" name="Google Shape;148;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t>This is a manifestation of years of inaction on the update of Judicial Council legal code, and its approval without amendment by Senate upholds principles of separation of powers. Think if the Supreme Court had to update their laws. F</a:t>
            </a:r>
            <a:r>
              <a:rPr lang="en" sz="2400"/>
              <a:t>ortunately</a:t>
            </a:r>
            <a:r>
              <a:rPr lang="en" sz="2400"/>
              <a:t> for them -- their constitutional article is enough to endow their business to this day. Not so for us, as procedures outlined in our By-Laws are made in the image of the time period. </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2561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t>3 Parts</a:t>
            </a:r>
            <a:endParaRPr sz="4800"/>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19100" lvl="0" marL="457200" rtl="0" algn="l">
              <a:spcBef>
                <a:spcPts val="0"/>
              </a:spcBef>
              <a:spcAft>
                <a:spcPts val="0"/>
              </a:spcAft>
              <a:buSzPts val="3000"/>
              <a:buAutoNum type="arabicPeriod"/>
            </a:pPr>
            <a:r>
              <a:rPr lang="en" sz="3000"/>
              <a:t>Modernizing Judicial Council</a:t>
            </a:r>
            <a:endParaRPr sz="3000"/>
          </a:p>
          <a:p>
            <a:pPr indent="-419100" lvl="0" marL="457200" rtl="0" algn="l">
              <a:spcBef>
                <a:spcPts val="0"/>
              </a:spcBef>
              <a:spcAft>
                <a:spcPts val="0"/>
              </a:spcAft>
              <a:buSzPts val="3000"/>
              <a:buAutoNum type="arabicPeriod"/>
            </a:pPr>
            <a:r>
              <a:rPr lang="en" sz="3000"/>
              <a:t>Patching Up Loopholes</a:t>
            </a:r>
            <a:endParaRPr sz="3000"/>
          </a:p>
          <a:p>
            <a:pPr indent="-419100" lvl="0" marL="457200" rtl="0" algn="l">
              <a:spcBef>
                <a:spcPts val="0"/>
              </a:spcBef>
              <a:spcAft>
                <a:spcPts val="0"/>
              </a:spcAft>
              <a:buSzPts val="3000"/>
              <a:buAutoNum type="arabicPeriod"/>
            </a:pPr>
            <a:r>
              <a:rPr lang="en" sz="3000"/>
              <a:t>New Projects</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Modernizing Judicial Council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Modernizing Judicial Council - Communication</a:t>
            </a:r>
            <a:endParaRPr/>
          </a:p>
        </p:txBody>
      </p:sp>
      <p:sp>
        <p:nvSpPr>
          <p:cNvPr id="72" name="Google Shape;72;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AutoNum type="arabicPeriod"/>
            </a:pPr>
            <a:r>
              <a:rPr lang="en" sz="2400"/>
              <a:t>Updating physical documentation submissions into electronic submissions</a:t>
            </a:r>
            <a:endParaRPr sz="2400"/>
          </a:p>
          <a:p>
            <a:pPr indent="-381000" lvl="1" marL="914400" rtl="0" algn="l">
              <a:spcBef>
                <a:spcPts val="0"/>
              </a:spcBef>
              <a:spcAft>
                <a:spcPts val="0"/>
              </a:spcAft>
              <a:buSzPts val="2400"/>
              <a:buAutoNum type="alphaLcPeriod"/>
            </a:pPr>
            <a:r>
              <a:rPr lang="en" sz="2400"/>
              <a:t>Petitions submitted through Judicial Council Petition form on our website</a:t>
            </a:r>
            <a:endParaRPr sz="2400"/>
          </a:p>
          <a:p>
            <a:pPr indent="-381000" lvl="1" marL="914400" rtl="0" algn="l">
              <a:spcBef>
                <a:spcPts val="0"/>
              </a:spcBef>
              <a:spcAft>
                <a:spcPts val="0"/>
              </a:spcAft>
              <a:buSzPts val="2400"/>
              <a:buAutoNum type="alphaLcPeriod"/>
            </a:pPr>
            <a:r>
              <a:rPr lang="en" sz="2400"/>
              <a:t>Briefs submitted through email to Judicial Council Chair</a:t>
            </a:r>
            <a:endParaRPr sz="2400"/>
          </a:p>
          <a:p>
            <a:pPr indent="-381000" lvl="1" marL="914400" rtl="0" algn="l">
              <a:spcBef>
                <a:spcPts val="0"/>
              </a:spcBef>
              <a:spcAft>
                <a:spcPts val="0"/>
              </a:spcAft>
              <a:buSzPts val="2400"/>
              <a:buAutoNum type="alphaLcPeriod"/>
            </a:pPr>
            <a:r>
              <a:rPr lang="en" sz="2400"/>
              <a:t>I will do both.</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Modernizing Judicial Council - Accountability</a:t>
            </a:r>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AutoNum type="arabicPeriod"/>
            </a:pPr>
            <a:r>
              <a:rPr lang="en" sz="2400"/>
              <a:t>Reduced response times after preliminary hearing decisions are known</a:t>
            </a:r>
            <a:endParaRPr sz="2400"/>
          </a:p>
          <a:p>
            <a:pPr indent="-381000" lvl="0" marL="457200" rtl="0" algn="l">
              <a:spcBef>
                <a:spcPts val="0"/>
              </a:spcBef>
              <a:spcAft>
                <a:spcPts val="0"/>
              </a:spcAft>
              <a:buSzPts val="2400"/>
              <a:buAutoNum type="arabicPeriod"/>
            </a:pPr>
            <a:r>
              <a:rPr lang="en" sz="2400"/>
              <a:t>Reduced response times across the board on Elections based cases</a:t>
            </a:r>
            <a:endParaRPr sz="2400"/>
          </a:p>
          <a:p>
            <a:pPr indent="-381000" lvl="1" marL="914400" rtl="0" algn="l">
              <a:spcBef>
                <a:spcPts val="0"/>
              </a:spcBef>
              <a:spcAft>
                <a:spcPts val="0"/>
              </a:spcAft>
              <a:buSzPts val="2400"/>
              <a:buAutoNum type="alphaLcPeriod"/>
            </a:pPr>
            <a:r>
              <a:rPr lang="en" sz="2400"/>
              <a:t>Smaller time frame</a:t>
            </a:r>
            <a:endParaRPr sz="2400"/>
          </a:p>
          <a:p>
            <a:pPr indent="-381000" lvl="0" marL="457200" rtl="0" algn="l">
              <a:spcBef>
                <a:spcPts val="0"/>
              </a:spcBef>
              <a:spcAft>
                <a:spcPts val="0"/>
              </a:spcAft>
              <a:buSzPts val="2400"/>
              <a:buAutoNum type="arabicPeriod"/>
            </a:pPr>
            <a:r>
              <a:rPr lang="en" sz="2400"/>
              <a:t>Goal → Make Judicial Council responsible to complete all procedures duly and adequately</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Modernizing Judicial Council - Accessibility</a:t>
            </a:r>
            <a:endParaRPr/>
          </a:p>
        </p:txBody>
      </p:sp>
      <p:sp>
        <p:nvSpPr>
          <p:cNvPr id="84" name="Google Shape;84;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AutoNum type="arabicPeriod"/>
            </a:pPr>
            <a:r>
              <a:rPr lang="en" sz="2400"/>
              <a:t>Putting all case conclusions on the website permanently AND in A.S. Main for 2 weeks.</a:t>
            </a:r>
            <a:endParaRPr sz="2400"/>
          </a:p>
          <a:p>
            <a:pPr indent="-381000" lvl="1" marL="914400" rtl="0" algn="l">
              <a:spcBef>
                <a:spcPts val="0"/>
              </a:spcBef>
              <a:spcAft>
                <a:spcPts val="0"/>
              </a:spcAft>
              <a:buSzPts val="2400"/>
              <a:buAutoNum type="alphaLcPeriod"/>
            </a:pPr>
            <a:r>
              <a:rPr lang="en" sz="2400"/>
              <a:t>This includes:</a:t>
            </a:r>
            <a:endParaRPr sz="2400"/>
          </a:p>
          <a:p>
            <a:pPr indent="-381000" lvl="2" marL="1371600" rtl="0" algn="l">
              <a:spcBef>
                <a:spcPts val="0"/>
              </a:spcBef>
              <a:spcAft>
                <a:spcPts val="0"/>
              </a:spcAft>
              <a:buSzPts val="2400"/>
              <a:buAutoNum type="romanLcPeriod"/>
            </a:pPr>
            <a:r>
              <a:rPr lang="en" sz="2400"/>
              <a:t>Case withdrawals</a:t>
            </a:r>
            <a:endParaRPr sz="2400"/>
          </a:p>
          <a:p>
            <a:pPr indent="-381000" lvl="2" marL="1371600" rtl="0" algn="l">
              <a:spcBef>
                <a:spcPts val="0"/>
              </a:spcBef>
              <a:spcAft>
                <a:spcPts val="0"/>
              </a:spcAft>
              <a:buSzPts val="2400"/>
              <a:buAutoNum type="romanLcPeriod"/>
            </a:pPr>
            <a:r>
              <a:rPr lang="en" sz="2400"/>
              <a:t>Case dismissals by motion</a:t>
            </a:r>
            <a:endParaRPr sz="2400"/>
          </a:p>
          <a:p>
            <a:pPr indent="-381000" lvl="2" marL="1371600" rtl="0" algn="l">
              <a:spcBef>
                <a:spcPts val="0"/>
              </a:spcBef>
              <a:spcAft>
                <a:spcPts val="0"/>
              </a:spcAft>
              <a:buSzPts val="2400"/>
              <a:buAutoNum type="romanLcPeriod"/>
            </a:pPr>
            <a:r>
              <a:rPr lang="en" sz="2400"/>
              <a:t>Decisions and opinions</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Modernizing Judicial Council - Case Procedures</a:t>
            </a:r>
            <a:endParaRPr/>
          </a:p>
        </p:txBody>
      </p:sp>
      <p:sp>
        <p:nvSpPr>
          <p:cNvPr id="90" name="Google Shape;90;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AutoNum type="arabicPeriod"/>
            </a:pPr>
            <a:r>
              <a:rPr lang="en" sz="2400"/>
              <a:t>Making case date/time/location available on website and through a visit to A.S. Main</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20"/>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Patching Up Loopholes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Patching Up Loopholes - Elections</a:t>
            </a:r>
            <a:endParaRPr/>
          </a:p>
        </p:txBody>
      </p:sp>
      <p:sp>
        <p:nvSpPr>
          <p:cNvPr id="101" name="Google Shape;101;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AutoNum type="arabicPeriod"/>
            </a:pPr>
            <a:r>
              <a:rPr lang="en" sz="2400"/>
              <a:t>Fixed an issue in which the jurisdiction of Judicial Council conflicted with our Legal Code and their Legal Code.</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